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8" r:id="rId1"/>
  </p:sldMasterIdLst>
  <p:notesMasterIdLst>
    <p:notesMasterId r:id="rId61"/>
  </p:notesMasterIdLst>
  <p:handoutMasterIdLst>
    <p:handoutMasterId r:id="rId62"/>
  </p:handoutMasterIdLst>
  <p:sldIdLst>
    <p:sldId id="428" r:id="rId2"/>
    <p:sldId id="467" r:id="rId3"/>
    <p:sldId id="468" r:id="rId4"/>
    <p:sldId id="469" r:id="rId5"/>
    <p:sldId id="470" r:id="rId6"/>
    <p:sldId id="471" r:id="rId7"/>
    <p:sldId id="502" r:id="rId8"/>
    <p:sldId id="503" r:id="rId9"/>
    <p:sldId id="504" r:id="rId10"/>
    <p:sldId id="506" r:id="rId11"/>
    <p:sldId id="472" r:id="rId12"/>
    <p:sldId id="473" r:id="rId13"/>
    <p:sldId id="474" r:id="rId14"/>
    <p:sldId id="475" r:id="rId15"/>
    <p:sldId id="523" r:id="rId16"/>
    <p:sldId id="476" r:id="rId17"/>
    <p:sldId id="477" r:id="rId18"/>
    <p:sldId id="478" r:id="rId19"/>
    <p:sldId id="479" r:id="rId20"/>
    <p:sldId id="480" r:id="rId21"/>
    <p:sldId id="481" r:id="rId22"/>
    <p:sldId id="507" r:id="rId23"/>
    <p:sldId id="482" r:id="rId24"/>
    <p:sldId id="483" r:id="rId25"/>
    <p:sldId id="484" r:id="rId26"/>
    <p:sldId id="485" r:id="rId27"/>
    <p:sldId id="486" r:id="rId28"/>
    <p:sldId id="487" r:id="rId29"/>
    <p:sldId id="488" r:id="rId30"/>
    <p:sldId id="489" r:id="rId31"/>
    <p:sldId id="490" r:id="rId32"/>
    <p:sldId id="491" r:id="rId33"/>
    <p:sldId id="492" r:id="rId34"/>
    <p:sldId id="508" r:id="rId35"/>
    <p:sldId id="493" r:id="rId36"/>
    <p:sldId id="494" r:id="rId37"/>
    <p:sldId id="495" r:id="rId38"/>
    <p:sldId id="496" r:id="rId39"/>
    <p:sldId id="497" r:id="rId40"/>
    <p:sldId id="498" r:id="rId41"/>
    <p:sldId id="499" r:id="rId42"/>
    <p:sldId id="500" r:id="rId43"/>
    <p:sldId id="509" r:id="rId44"/>
    <p:sldId id="510" r:id="rId45"/>
    <p:sldId id="512" r:id="rId46"/>
    <p:sldId id="513" r:id="rId47"/>
    <p:sldId id="522" r:id="rId48"/>
    <p:sldId id="524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5" r:id="rId58"/>
    <p:sldId id="526" r:id="rId59"/>
    <p:sldId id="527" r:id="rId6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B9F90F-C820-4982-BCC5-9A3B21B9B684}">
          <p14:sldIdLst>
            <p14:sldId id="428"/>
            <p14:sldId id="467"/>
            <p14:sldId id="468"/>
            <p14:sldId id="469"/>
            <p14:sldId id="470"/>
            <p14:sldId id="471"/>
            <p14:sldId id="502"/>
            <p14:sldId id="503"/>
            <p14:sldId id="504"/>
            <p14:sldId id="506"/>
            <p14:sldId id="472"/>
            <p14:sldId id="473"/>
            <p14:sldId id="474"/>
            <p14:sldId id="475"/>
            <p14:sldId id="523"/>
            <p14:sldId id="476"/>
            <p14:sldId id="477"/>
            <p14:sldId id="478"/>
            <p14:sldId id="479"/>
            <p14:sldId id="480"/>
            <p14:sldId id="481"/>
            <p14:sldId id="507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508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9"/>
            <p14:sldId id="510"/>
            <p14:sldId id="512"/>
            <p14:sldId id="513"/>
            <p14:sldId id="522"/>
            <p14:sldId id="524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kyu Kim" initials="D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3366CC"/>
    <a:srgbClr val="000000"/>
    <a:srgbClr val="FFFFFF"/>
    <a:srgbClr val="CCFFFF"/>
    <a:srgbClr val="92A9B9"/>
    <a:srgbClr val="B7C6C6"/>
    <a:srgbClr val="00CCFF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46" autoAdjust="0"/>
  </p:normalViewPr>
  <p:slideViewPr>
    <p:cSldViewPr snapToGrid="0">
      <p:cViewPr>
        <p:scale>
          <a:sx n="75" d="100"/>
          <a:sy n="75" d="100"/>
        </p:scale>
        <p:origin x="-245" y="27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6" y="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875C0BE3-38F6-4D2B-A772-CD8F1E65D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17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23T09:54:38.3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4657 12894 0,'17'0'109,"1"0"-93,17 0-1,-17 0 1,52 0 0,36 18-1,0-1 1,53 1 0,35 0-1,18-18 1,-36 17-1,-35-17 1,-88 0 0,-35 0-16,-1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23T09:54:43.9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5803 13600 0,'18'0'109,"-1"0"-93,1 0 0,17 0-16,36 0 15,-36 0 17,-17 0-17,-1 0 1,19 0-1,-19 0 48,1 0-32,0 0 125,-1 0-46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23T09:54:46.3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6967 14199 0,'36'0'203,"-19"0"-187,1 0-16,35 0 15,0 0 1,-36 0 0,36 0 15,71 0-16,35 0 1,-71 0 0,-18 0-1,-17 0-15,18 0 16,-54 0-16,1 0 16,0 0-1,-1 0 1,1 0-1,17 0 1,0 0 0,89 0-1,-53 0 1,-19 0 0,-16 0 15,17 0-16,17 0 1,-17 18 0,-35-18 15,-1 0-15,54 0 171,-71 18-187,35-18 16,-17 0-1,-1 0 1,1 0 62,17 0-31,1 0-31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23T02:33:34.3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3563 7920 0,'35'0'157,"36"0"-126,-1 0-31,19 0 15,-19 17 1,18-17 0,-88 18-1,36-18 79,-1 0-63,0 0 1,-17 0-17,0 0 1,-1 0-1,1 0 32,17 0-31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9-23T10:32:34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7549 14517 0,'53'0'188,"71"0"-188,-71 0 15,17 0-15,18 0 16,54 0 15,-37 0-15,-87 0 187,35 0-187,-18 0 15,-17 0-16,0 0 48,-1 0 156,1 0-219,17 0 31,-17 0-15,17 0-1,-17 0 1,-1 0-1,1 0 1,0 0 62,-1-18-62,1 18 31,17 0-16</inkml:trace>
  <inkml:trace contextRef="#ctx0" brushRef="#br0" timeOffset="2474.5941">9931 14517 0,'53'0'297,"-36"0"-297,1 0 15,0 0-15,17 0 31,-18 0-15,1 0 78,0 0-79,52 0 1,-34 0 0,-1 0-1,0 0 1,-17 0 0,17 0-1,-17 0 1,35 0-1,-18 0 1,0 0 0,36 0-1,-54 0 1,1 0 62,35 0-47,-18 0-15,-17 0 31,-1 0-32,19 0 204,-1 0-203,-17 0-1,-1 0 17</inkml:trace>
  <inkml:trace contextRef="#ctx0" brushRef="#br0" timeOffset="6047.0514">12577 14482 0,'17'0'234,"1"0"-203,105 0-15,-70 0-1,35 0 1,1 0 0,-1 0-1,-18 17 126,-17-17-125,18 0-1,-18 0 1,-36 0-1,-17 18 1,18-18 0,17 0-1,-17 0 1,0 0 0,17 0-1,-18 0 16,36 17-31,-17-17 32,69 0-17,-69 0 1,-19 0 0,-17 18-1,53-18 79,-35 0-78,17 0-16,36 0 15,-1 0 1,36 0-1,-88 0 17,-1 0-1,1 0-31,17 0 16,-17 0 15,53 0-16,-36 0 1,0 0 0,0 0-1,-17 0 1,17 0 140,142-18-125,-107 18-31,18 0 16,54 0 0,-54-17-1,-18 17 1,1 0 0,-1 0-1,-52 0 1,0 0-1,-1 0 1,54-18 0,-36 18-1,0 0 1,-17 0 0,0 0 15,70 0 16,-70 0-32,140 0 1,-17-17 0,36 17-1,-71 0 1,-36 0-1,-52 0-15,52 0 47,19 0-31,34-18 0,18 18-1,-53-18 1,-35 18-16,-35 0 15,0 0 17,-1 0-17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9113" y="757238"/>
            <a:ext cx="5759450" cy="4319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43697" y="5259621"/>
            <a:ext cx="5710282" cy="3959211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138B8FE9-B6CF-4831-836A-BFFCD4ACCC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74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19113" y="757238"/>
            <a:ext cx="5759450" cy="4319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970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43F-7BA0-4F02-94C8-28E706B15DA7}" type="datetime1">
              <a:rPr lang="ko-KR" altLang="en-US" smtClean="0"/>
              <a:t>2019-09-23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v"/>
              <a:defRPr b="1">
                <a:solidFill>
                  <a:schemeClr val="accent5">
                    <a:lumMod val="50000"/>
                  </a:schemeClr>
                </a:solidFill>
              </a:defRPr>
            </a:lvl1pPr>
            <a:lvl2pPr marL="540000" indent="-182880">
              <a:buClrTx/>
              <a:buFont typeface="Wingdings" panose="05000000000000000000" pitchFamily="2" charset="2"/>
              <a:buChar char="§"/>
              <a:defRPr/>
            </a:lvl2pPr>
            <a:lvl3pPr marL="894870" marR="0" indent="-28575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600"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marL="792000" marR="0" lvl="2" indent="-182880" algn="just" defTabSz="914400" rtl="0" eaLnBrk="1" fontAlgn="auto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 smtClean="0"/>
              <a:t>셋째 수준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7E68-800F-4EF5-9B5B-CF568BF43621}" type="datetime1">
              <a:rPr lang="ko-KR" altLang="en-US" smtClean="0"/>
              <a:t>2019-09-23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927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B973D43F-7BA0-4F02-94C8-28E706B15DA7}" type="datetime1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17054" y="6459786"/>
            <a:ext cx="984019" cy="365125"/>
          </a:xfrm>
        </p:spPr>
        <p:txBody>
          <a:bodyPr/>
          <a:lstStyle>
            <a:lvl1pPr algn="ctr">
              <a:defRPr/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3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E956-C544-40DE-BCB3-6CDB2E598C69}" type="datetime1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0F27-A4EE-4F6E-AE02-64B140DC5A88}" type="datetime1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86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6034-81BC-4DB4-8B4F-2BFDB5E34CC2}" type="datetime1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6713" y="381000"/>
            <a:ext cx="8410575" cy="75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1245659"/>
            <a:ext cx="8410575" cy="4736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078B4-FEBB-4FC2-89E1-BAA18A610529}" type="datetime1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9990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3AD8C8E4-4AF5-481E-8760-D8A36857C8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6713" y="1137286"/>
            <a:ext cx="841057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02161" y="48301"/>
            <a:ext cx="2034747" cy="4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1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1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49282" y="1066915"/>
            <a:ext cx="7599716" cy="2071140"/>
          </a:xfrm>
        </p:spPr>
        <p:txBody>
          <a:bodyPr>
            <a:noAutofit/>
          </a:bodyPr>
          <a:lstStyle/>
          <a:p>
            <a:pPr algn="ctr" latinLnBrk="0"/>
            <a:r>
              <a:rPr lang="en-US" altLang="ko-KR" sz="5400" b="1" smtClean="0"/>
              <a:t>5. </a:t>
            </a:r>
            <a:r>
              <a:rPr lang="ko-KR" altLang="en-US" sz="5400" b="1" smtClean="0"/>
              <a:t>데이터 조회하기</a:t>
            </a:r>
            <a:endParaRPr lang="ko-KR" altLang="en-US" sz="5400" b="1" dirty="0"/>
          </a:p>
        </p:txBody>
      </p:sp>
      <p:sp>
        <p:nvSpPr>
          <p:cNvPr id="7" name="부제목 5"/>
          <p:cNvSpPr txBox="1">
            <a:spLocks/>
          </p:cNvSpPr>
          <p:nvPr/>
        </p:nvSpPr>
        <p:spPr>
          <a:xfrm>
            <a:off x="831198" y="4698288"/>
            <a:ext cx="2280302" cy="136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none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가을학기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허종욱</a:t>
            </a:r>
            <a:endParaRPr lang="en-US" altLang="ko-K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F:\원고\인피니티 북스\[MS SQL Server 2012] 2013년 2월 15일\9 ppt\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321384"/>
            <a:ext cx="1734839" cy="17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860915"/>
      </p:ext>
    </p:extLst>
  </p:cSld>
  <p:clrMapOvr>
    <a:masterClrMapping/>
  </p:clrMapOvr>
  <p:transition advTm="701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NULL </a:t>
            </a:r>
            <a:r>
              <a:rPr lang="ko-KR" altLang="en-US" smtClean="0"/>
              <a:t>예시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2" y="1536474"/>
            <a:ext cx="722014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309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NULL </a:t>
            </a:r>
            <a:r>
              <a:rPr lang="ko-KR" altLang="en-US" smtClean="0"/>
              <a:t>예시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/>
              <a:t>연봉을 올바르게 계산하기 위해서는 커미션이 </a:t>
            </a:r>
            <a:r>
              <a:rPr lang="en-US" altLang="ko-KR"/>
              <a:t>NULL</a:t>
            </a:r>
            <a:r>
              <a:rPr lang="ko-KR" altLang="en-US"/>
              <a:t>인 경우 </a:t>
            </a:r>
            <a:r>
              <a:rPr lang="en-US" altLang="ko-KR"/>
              <a:t>0</a:t>
            </a:r>
            <a:r>
              <a:rPr lang="ko-KR" altLang="en-US"/>
              <a:t>으로 변경하여 계산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6" y="1599070"/>
            <a:ext cx="7184571" cy="452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별칭 부여 </a:t>
            </a:r>
            <a:r>
              <a:rPr lang="en-US" altLang="ko-KR" dirty="0" smtClean="0"/>
              <a:t>(AS)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256506"/>
            <a:ext cx="74580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별칭 부여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94744"/>
            <a:ext cx="7391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중복 제거 </a:t>
            </a:r>
            <a:r>
              <a:rPr lang="en-US" altLang="ko-KR" smtClean="0"/>
              <a:t>(DISTINCT)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88" y="1246188"/>
            <a:ext cx="7399825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4000" smtClean="0"/>
          </a:p>
          <a:p>
            <a:pPr algn="ctr"/>
            <a:r>
              <a:rPr lang="ko-KR" altLang="en-US" sz="4000" smtClean="0"/>
              <a:t>특정 조건의 데이터만 조회하는 </a:t>
            </a:r>
            <a:r>
              <a:rPr lang="en-US" altLang="ko-KR" sz="4000" smtClean="0"/>
              <a:t>WHERE </a:t>
            </a:r>
            <a:r>
              <a:rPr lang="ko-KR" altLang="en-US" sz="4000" smtClean="0"/>
              <a:t>조건</a:t>
            </a:r>
            <a:endParaRPr lang="ko-KR" altLang="en-US" sz="4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8890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문의 형태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ko-KR" b="0">
                <a:solidFill>
                  <a:srgbClr val="0000CC"/>
                </a:solidFill>
                <a:latin typeface="돋움" pitchFamily="50" charset="-127"/>
                <a:ea typeface="돋움" pitchFamily="50" charset="-127"/>
              </a:rPr>
              <a:t>select </a:t>
            </a:r>
            <a:r>
              <a:rPr kumimoji="1" lang="en-US" altLang="ko-KR" b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* </a:t>
            </a:r>
            <a:r>
              <a:rPr kumimoji="1" lang="en-US" altLang="ko-KR" b="0">
                <a:solidFill>
                  <a:srgbClr val="0000CC"/>
                </a:solidFill>
                <a:latin typeface="돋움" pitchFamily="50" charset="-127"/>
                <a:ea typeface="돋움" pitchFamily="50" charset="-127"/>
              </a:rPr>
              <a:t>from</a:t>
            </a:r>
            <a:r>
              <a:rPr kumimoji="1" lang="en-US" altLang="ko-KR" b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 employee </a:t>
            </a:r>
          </a:p>
          <a:p>
            <a:pPr lvl="1"/>
            <a:r>
              <a:rPr lang="ko-KR" altLang="en-US" smtClean="0"/>
              <a:t>모든 칼럼</a:t>
            </a:r>
            <a:r>
              <a:rPr lang="en-US" altLang="ko-KR" smtClean="0"/>
              <a:t>/ </a:t>
            </a:r>
            <a:r>
              <a:rPr lang="ko-KR" altLang="en-US" smtClean="0"/>
              <a:t>모든 데이터 가져옴</a:t>
            </a:r>
            <a:endParaRPr lang="en-US" altLang="ko-KR" smtClean="0"/>
          </a:p>
          <a:p>
            <a:pPr lvl="0"/>
            <a:r>
              <a:rPr kumimoji="1" lang="en-US" altLang="ko-KR" b="0">
                <a:solidFill>
                  <a:srgbClr val="0000CC"/>
                </a:solidFill>
                <a:latin typeface="돋움" pitchFamily="50" charset="-127"/>
                <a:ea typeface="돋움" pitchFamily="50" charset="-127"/>
              </a:rPr>
              <a:t>select </a:t>
            </a:r>
            <a:r>
              <a:rPr kumimoji="1" lang="en-US" altLang="ko-KR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eno, ename, salary </a:t>
            </a:r>
            <a:r>
              <a:rPr kumimoji="1" lang="en-US" altLang="ko-KR" b="0">
                <a:solidFill>
                  <a:srgbClr val="0000CC"/>
                </a:solidFill>
                <a:latin typeface="돋움" pitchFamily="50" charset="-127"/>
                <a:ea typeface="돋움" pitchFamily="50" charset="-127"/>
              </a:rPr>
              <a:t>from </a:t>
            </a:r>
            <a:r>
              <a:rPr kumimoji="1" lang="en-US" altLang="ko-KR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employee </a:t>
            </a:r>
          </a:p>
          <a:p>
            <a:pPr lvl="1"/>
            <a:r>
              <a:rPr lang="ko-KR" altLang="en-US" smtClean="0"/>
              <a:t>특정 갈럼만을 출력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Picture 2" descr="C:\DOCUME~1\ADMINI~1\LOCALS~1\Temp\UNI00000a2810b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3711734"/>
            <a:ext cx="4384902" cy="252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WHERE </a:t>
            </a:r>
            <a:r>
              <a:rPr lang="ko-KR" altLang="en-US"/>
              <a:t>조건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451769"/>
            <a:ext cx="66389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조건절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408906"/>
            <a:ext cx="62293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비교 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/>
              <a:t>WHERE </a:t>
            </a:r>
            <a:r>
              <a:rPr lang="ko-KR" altLang="en-US" sz="1600"/>
              <a:t>절에 조건을 설정하기 위한 연산자로 </a:t>
            </a:r>
            <a:r>
              <a:rPr lang="en-US" altLang="ko-KR" sz="1600"/>
              <a:t>=(</a:t>
            </a:r>
            <a:r>
              <a:rPr lang="ko-KR" altLang="en-US" sz="1600"/>
              <a:t>같다</a:t>
            </a:r>
            <a:r>
              <a:rPr lang="en-US" altLang="ko-KR" sz="1600"/>
              <a:t>), &gt;(</a:t>
            </a:r>
            <a:r>
              <a:rPr lang="ko-KR" altLang="en-US" sz="1600"/>
              <a:t>크다</a:t>
            </a:r>
            <a:r>
              <a:rPr lang="en-US" altLang="ko-KR" sz="1600"/>
              <a:t>), &gt;=(</a:t>
            </a:r>
            <a:r>
              <a:rPr lang="ko-KR" altLang="en-US" sz="1600"/>
              <a:t>크거나 같다</a:t>
            </a:r>
            <a:r>
              <a:rPr lang="en-US" altLang="ko-KR" sz="1600"/>
              <a:t>), &lt;(</a:t>
            </a:r>
            <a:r>
              <a:rPr lang="ko-KR" altLang="en-US" sz="1600"/>
              <a:t>작다</a:t>
            </a:r>
            <a:r>
              <a:rPr lang="en-US" altLang="ko-KR" sz="1600"/>
              <a:t>), &lt;=(</a:t>
            </a:r>
            <a:r>
              <a:rPr lang="ko-KR" altLang="en-US" sz="1600"/>
              <a:t>작거나 같다</a:t>
            </a:r>
            <a:r>
              <a:rPr lang="en-US" altLang="ko-KR" sz="1600"/>
              <a:t>), &lt;&gt;(</a:t>
            </a:r>
            <a:r>
              <a:rPr lang="ko-KR" altLang="en-US" sz="1600"/>
              <a:t>같지 않다</a:t>
            </a:r>
            <a:r>
              <a:rPr lang="en-US" altLang="ko-KR" sz="1600"/>
              <a:t>)</a:t>
            </a:r>
            <a:r>
              <a:rPr lang="ko-KR" altLang="en-US" sz="1600"/>
              <a:t>와 같은 연산자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24756"/>
            <a:ext cx="661987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1282680" y="2851200"/>
              <a:ext cx="228960" cy="129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840" y="2787480"/>
                <a:ext cx="26064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수업 목표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Page 210</a:t>
            </a:r>
          </a:p>
          <a:p>
            <a:pPr lvl="1"/>
            <a:r>
              <a:rPr lang="ko-KR" altLang="en-US" smtClean="0"/>
              <a:t>테이블에 기록된 데이터에서 특정 칼럼만을 뽑아 출력</a:t>
            </a:r>
            <a:endParaRPr lang="en-US" altLang="ko-KR" smtClean="0"/>
          </a:p>
          <a:p>
            <a:r>
              <a:rPr lang="en-US" altLang="ko-KR" smtClean="0"/>
              <a:t>Page 212</a:t>
            </a:r>
          </a:p>
          <a:p>
            <a:pPr lvl="1"/>
            <a:r>
              <a:rPr lang="ko-KR" altLang="en-US" smtClean="0"/>
              <a:t>특정 조건에 맞는 데이터를 출력</a:t>
            </a:r>
            <a:endParaRPr lang="en-US" altLang="ko-KR" smtClean="0"/>
          </a:p>
          <a:p>
            <a:r>
              <a:rPr lang="en-US" altLang="ko-KR" smtClean="0"/>
              <a:t>Page 214</a:t>
            </a:r>
          </a:p>
          <a:p>
            <a:pPr lvl="1"/>
            <a:r>
              <a:rPr lang="ko-KR" altLang="en-US" smtClean="0"/>
              <a:t>다양한 방식의 데이터 조회</a:t>
            </a:r>
            <a:endParaRPr lang="en-US" altLang="ko-KR" smtClean="0"/>
          </a:p>
          <a:p>
            <a:pPr lvl="1"/>
            <a:r>
              <a:rPr lang="ko-KR" altLang="en-US" smtClean="0"/>
              <a:t>정렬</a:t>
            </a:r>
            <a:r>
              <a:rPr lang="en-US" altLang="ko-KR" smtClean="0"/>
              <a:t>, </a:t>
            </a:r>
            <a:r>
              <a:rPr lang="ko-KR" altLang="en-US" smtClean="0"/>
              <a:t>검색</a:t>
            </a:r>
            <a:r>
              <a:rPr lang="en-US" altLang="ko-KR"/>
              <a:t> </a:t>
            </a:r>
            <a:r>
              <a:rPr lang="ko-KR" altLang="en-US" smtClean="0"/>
              <a:t>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2508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비교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485106"/>
            <a:ext cx="66294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 데이터 조회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비교 연산자를 하기 위해서 다루었던 컬럼들이 수치 형태가 아니고 문자 데이터일 때 조회하는 방법</a:t>
            </a:r>
          </a:p>
          <a:p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2380117"/>
            <a:ext cx="6724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2717640" y="5200560"/>
              <a:ext cx="3327840" cy="3852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8280" y="5191200"/>
                <a:ext cx="334656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 데이터 조회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비교 연산자를 하기 위해서 다루었던 컬럼들이 수치 형태가 아니고 문자 데이터일 때 조회하는 방법</a:t>
            </a:r>
          </a:p>
          <a:p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66332"/>
            <a:ext cx="67341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053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날짜 데이터 조회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032794"/>
            <a:ext cx="66865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논리 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10</a:t>
            </a:r>
            <a:r>
              <a:rPr lang="ko-KR" altLang="en-US"/>
              <a:t>번 부서 소속인 사원들 중에서 직급이 과장인 사원을 찾아야 할 경우 어떻게 검색해야 </a:t>
            </a:r>
            <a:r>
              <a:rPr lang="ko-KR" altLang="en-US" smtClean="0"/>
              <a:t>할까</a:t>
            </a:r>
            <a:r>
              <a:rPr lang="en-US" altLang="ko-KR" smtClean="0"/>
              <a:t>?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316210" y="6944480"/>
            <a:ext cx="984019" cy="365125"/>
          </a:xfrm>
        </p:spPr>
        <p:txBody>
          <a:bodyPr/>
          <a:lstStyle/>
          <a:p>
            <a:fld id="{3AD8C8E4-4AF5-481E-8760-D8A36857C8D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16" y="2917371"/>
            <a:ext cx="8269216" cy="235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AND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8456"/>
            <a:ext cx="63246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OR </a:t>
            </a:r>
            <a:r>
              <a:rPr lang="ko-KR" altLang="en-US" smtClean="0"/>
              <a:t>연산</a:t>
            </a:r>
            <a:r>
              <a:rPr lang="ko-KR" altLang="en-US"/>
              <a:t>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542256"/>
            <a:ext cx="63055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OR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07" y="1611087"/>
            <a:ext cx="8375588" cy="400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</a:t>
            </a:r>
            <a:r>
              <a:rPr lang="ko-KR" altLang="en-US" smtClean="0"/>
              <a:t>연산</a:t>
            </a:r>
            <a:r>
              <a:rPr lang="ko-KR" altLang="en-US"/>
              <a:t>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3" y="1422401"/>
            <a:ext cx="7477774" cy="438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&lt;&gt; </a:t>
            </a:r>
            <a:r>
              <a:rPr lang="ko-KR" altLang="en-US" smtClean="0"/>
              <a:t>연산자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70" y="2206172"/>
            <a:ext cx="7082660" cy="281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52555"/>
              </p:ext>
            </p:extLst>
          </p:nvPr>
        </p:nvGraphicFramePr>
        <p:xfrm>
          <a:off x="669471" y="1571853"/>
          <a:ext cx="7734300" cy="939119"/>
        </p:xfrm>
        <a:graphic>
          <a:graphicData uri="http://schemas.openxmlformats.org/drawingml/2006/table">
            <a:tbl>
              <a:tblPr/>
              <a:tblGrid>
                <a:gridCol w="517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6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9119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형식</a:t>
                      </a:r>
                      <a:endParaRPr kumimoji="1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SELECT </a:t>
                      </a: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[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DISTINCT</a:t>
                      </a: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]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{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*, column[Alias],  . . .</a:t>
                      </a: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}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굴림" pitchFamily="50" charset="-127"/>
                        </a:rPr>
                        <a:t>FROM  table_name;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2" y="2685441"/>
            <a:ext cx="6911748" cy="339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3713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논리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57" y="1276735"/>
            <a:ext cx="5979886" cy="467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논리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494631"/>
            <a:ext cx="54578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논리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470819"/>
            <a:ext cx="54102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BETWEEN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400</a:t>
            </a:r>
            <a:r>
              <a:rPr lang="ko-KR" altLang="en-US" sz="2000"/>
              <a:t>에서 </a:t>
            </a:r>
            <a:r>
              <a:rPr lang="en-US" altLang="ko-KR" sz="2000"/>
              <a:t>500 </a:t>
            </a:r>
            <a:r>
              <a:rPr lang="ko-KR" altLang="en-US" sz="2000"/>
              <a:t>사이의 급여를 받는 사원과 같이 특정 범위 내에 속하는 데이터인지를 알아보기 위해서는 어떻게 해야 </a:t>
            </a:r>
            <a:r>
              <a:rPr lang="ko-KR" altLang="en-US" sz="2000" smtClean="0"/>
              <a:t>할까</a:t>
            </a:r>
            <a:r>
              <a:rPr lang="en-US" altLang="ko-KR" sz="2000" smtClean="0"/>
              <a:t>?</a:t>
            </a:r>
            <a:endParaRPr lang="ko-KR" altLang="en-US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57" y="2240546"/>
            <a:ext cx="6320745" cy="414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BETWEEN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/>
              <a:t>급여가 </a:t>
            </a:r>
            <a:r>
              <a:rPr lang="en-US" altLang="ko-KR"/>
              <a:t>400 </a:t>
            </a:r>
            <a:r>
              <a:rPr lang="ko-KR" altLang="en-US"/>
              <a:t>미만이거나 </a:t>
            </a:r>
            <a:r>
              <a:rPr lang="en-US" altLang="ko-KR"/>
              <a:t>500 </a:t>
            </a:r>
            <a:r>
              <a:rPr lang="ko-KR" altLang="en-US"/>
              <a:t>초과인 사원을 검색하기 위해서는 어떻게 해야 </a:t>
            </a:r>
            <a:r>
              <a:rPr lang="ko-KR" altLang="en-US" smtClean="0"/>
              <a:t>할까</a:t>
            </a:r>
            <a:r>
              <a:rPr lang="en-US" altLang="ko-KR" smtClean="0"/>
              <a:t>?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72" y="2258989"/>
            <a:ext cx="6395616" cy="406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157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BETWEEN </a:t>
            </a:r>
            <a:r>
              <a:rPr lang="ko-KR" altLang="en-US"/>
              <a:t>연산자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84" y="1204457"/>
            <a:ext cx="6715234" cy="510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33" y="1246188"/>
            <a:ext cx="6344735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IN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59" y="1246188"/>
            <a:ext cx="6843482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LIKE </a:t>
            </a:r>
            <a:r>
              <a:rPr lang="ko-KR" altLang="en-US" smtClean="0"/>
              <a:t>연산</a:t>
            </a:r>
            <a:r>
              <a:rPr lang="ko-KR" altLang="en-US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이씨 성을 갖는 사람을 찾거나 거주지가 서울인 사람을 찾는 것과 같이 컬럼에 저장된 데이터의 일부만 일치하더라도 조회가 가능할까요</a:t>
            </a:r>
            <a:r>
              <a:rPr lang="en-US" altLang="ko-KR" sz="2000"/>
              <a:t>?</a:t>
            </a:r>
          </a:p>
          <a:p>
            <a:endParaRPr lang="ko-KR" altLang="en-US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399166"/>
            <a:ext cx="77628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와일드카드 </a:t>
            </a:r>
            <a:r>
              <a:rPr lang="en-US" altLang="ko-KR"/>
              <a:t>(%) </a:t>
            </a:r>
            <a:r>
              <a:rPr lang="ko-KR" altLang="en-US"/>
              <a:t>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8" y="1246188"/>
            <a:ext cx="7634805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</a:t>
            </a:r>
            <a:r>
              <a:rPr lang="ko-KR" altLang="en-US" smtClean="0"/>
              <a:t>를 수행하기 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299494"/>
            <a:ext cx="60007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37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와일드카드 </a:t>
            </a:r>
            <a:r>
              <a:rPr lang="en-US" altLang="ko-KR" smtClean="0"/>
              <a:t>(%) </a:t>
            </a:r>
            <a:r>
              <a:rPr lang="ko-KR" altLang="en-US" smtClean="0"/>
              <a:t>사용하기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499394"/>
            <a:ext cx="82486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와일드카드 </a:t>
            </a:r>
            <a:r>
              <a:rPr lang="en-US" altLang="ko-KR"/>
              <a:t>(%) </a:t>
            </a:r>
            <a:r>
              <a:rPr lang="ko-KR" altLang="en-US"/>
              <a:t>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13706"/>
            <a:ext cx="822007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와일드카드 </a:t>
            </a:r>
            <a:r>
              <a:rPr lang="en-US" altLang="ko-KR" smtClean="0"/>
              <a:t>(_) </a:t>
            </a:r>
            <a:r>
              <a:rPr lang="ko-KR" altLang="en-US"/>
              <a:t>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69" y="1246188"/>
            <a:ext cx="7463662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와일드카드 </a:t>
            </a:r>
            <a:r>
              <a:rPr lang="en-US" altLang="ko-KR" smtClean="0"/>
              <a:t>(_) </a:t>
            </a:r>
            <a:r>
              <a:rPr lang="ko-KR" altLang="en-US"/>
              <a:t>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08956"/>
            <a:ext cx="80772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88220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NOT LIKE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34" y="1246188"/>
            <a:ext cx="8026133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88220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NULL</a:t>
            </a:r>
            <a:r>
              <a:rPr lang="ko-KR" altLang="en-US" smtClean="0"/>
              <a:t>을 위한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4" y="2191657"/>
            <a:ext cx="6743102" cy="327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4" descr="C:\DOCUME~1\ADMINI~1\LOCALS~1\Temp\UNI000006bc22a1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27"/>
          <a:stretch/>
        </p:blipFill>
        <p:spPr bwMode="auto">
          <a:xfrm>
            <a:off x="7365093" y="2374854"/>
            <a:ext cx="1691843" cy="22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29047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IS NULL, IS NOT NULL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 연산자</a:t>
            </a:r>
            <a:r>
              <a:rPr lang="en-US" altLang="ko-KR"/>
              <a:t>(=)</a:t>
            </a:r>
            <a:r>
              <a:rPr lang="ko-KR" altLang="en-US"/>
              <a:t>를 사용하지 않고 </a:t>
            </a:r>
            <a:r>
              <a:rPr lang="en-US" altLang="ko-KR"/>
              <a:t>IS </a:t>
            </a:r>
            <a:r>
              <a:rPr lang="ko-KR" altLang="en-US"/>
              <a:t>연산자 사용</a:t>
            </a:r>
          </a:p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2054564"/>
            <a:ext cx="81057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IS NULL, IS NOT NULL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589881"/>
            <a:ext cx="79914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109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3200" smtClean="0"/>
          </a:p>
          <a:p>
            <a:pPr algn="ctr"/>
            <a:r>
              <a:rPr lang="ko-KR" altLang="en-US" sz="3200" smtClean="0"/>
              <a:t>정렬을 위한 </a:t>
            </a:r>
            <a:r>
              <a:rPr lang="en-US" altLang="ko-KR" sz="3200" smtClean="0"/>
              <a:t>ORDER BY </a:t>
            </a:r>
            <a:r>
              <a:rPr lang="ko-KR" altLang="en-US" sz="3200" smtClean="0"/>
              <a:t>절</a:t>
            </a:r>
            <a:endParaRPr lang="en-US" altLang="ko-KR" sz="3200" smtClean="0"/>
          </a:p>
          <a:p>
            <a:pPr algn="ctr"/>
            <a:r>
              <a:rPr lang="ko-KR" altLang="en-US" sz="3200" smtClean="0"/>
              <a:t>원하는 데이터 개수를 구하는 </a:t>
            </a:r>
            <a:r>
              <a:rPr lang="en-US" altLang="ko-KR" sz="3200" smtClean="0"/>
              <a:t>TOP</a:t>
            </a:r>
            <a:endParaRPr lang="ko-KR" altLang="en-US" sz="3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8807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ORDER BY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993366"/>
                </a:solidFill>
              </a:rPr>
              <a:t> </a:t>
            </a:r>
            <a:r>
              <a:rPr lang="ko-KR" altLang="en-US">
                <a:solidFill>
                  <a:srgbClr val="993366"/>
                </a:solidFill>
              </a:rPr>
              <a:t>오름차순</a:t>
            </a:r>
            <a:r>
              <a:rPr lang="en-US" altLang="ko-KR">
                <a:solidFill>
                  <a:srgbClr val="993366"/>
                </a:solidFill>
              </a:rPr>
              <a:t>(ascending) </a:t>
            </a:r>
            <a:r>
              <a:rPr lang="ko-KR" altLang="en-US">
                <a:solidFill>
                  <a:srgbClr val="993366"/>
                </a:solidFill>
              </a:rPr>
              <a:t>정렬 방식</a:t>
            </a:r>
            <a:r>
              <a:rPr lang="en-US" altLang="ko-KR">
                <a:solidFill>
                  <a:srgbClr val="993366"/>
                </a:solidFill>
              </a:rPr>
              <a:t>: </a:t>
            </a:r>
            <a:r>
              <a:rPr lang="ko-KR" altLang="en-US"/>
              <a:t>위에서 아래로 갈수록 큰 값이 출력되도록 </a:t>
            </a:r>
            <a:r>
              <a:rPr lang="ko-KR" altLang="en-US" smtClean="0"/>
              <a:t>함</a:t>
            </a:r>
            <a:endParaRPr lang="en-US" altLang="ko-KR" smtClean="0"/>
          </a:p>
          <a:p>
            <a:r>
              <a:rPr lang="en-US" altLang="ko-KR">
                <a:solidFill>
                  <a:srgbClr val="993366"/>
                </a:solidFill>
              </a:rPr>
              <a:t> </a:t>
            </a:r>
            <a:r>
              <a:rPr lang="ko-KR" altLang="en-US">
                <a:solidFill>
                  <a:srgbClr val="993366"/>
                </a:solidFill>
              </a:rPr>
              <a:t>내름차순</a:t>
            </a:r>
            <a:r>
              <a:rPr lang="en-US" altLang="ko-KR">
                <a:solidFill>
                  <a:srgbClr val="993366"/>
                </a:solidFill>
              </a:rPr>
              <a:t>(descending) </a:t>
            </a:r>
            <a:r>
              <a:rPr lang="ko-KR" altLang="en-US">
                <a:solidFill>
                  <a:srgbClr val="993366"/>
                </a:solidFill>
              </a:rPr>
              <a:t>정렬 방식</a:t>
            </a:r>
            <a:r>
              <a:rPr lang="en-US" altLang="ko-KR">
                <a:solidFill>
                  <a:srgbClr val="993366"/>
                </a:solidFill>
              </a:rPr>
              <a:t>: </a:t>
            </a:r>
            <a:r>
              <a:rPr lang="ko-KR" altLang="en-US"/>
              <a:t>위에서 아래로 갈수록 작은 값이 출력되도록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56556"/>
            <a:ext cx="817245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676520" y="4641840"/>
              <a:ext cx="482760" cy="3204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0680" y="4578480"/>
                <a:ext cx="5144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/>
              <p14:cNvContentPartPr/>
              <p14:nvPr/>
            </p14:nvContentPartPr>
            <p14:xfrm>
              <a:off x="2089080" y="4896000"/>
              <a:ext cx="120960" cy="36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3240" y="4832280"/>
                <a:ext cx="1526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/>
              <p14:cNvContentPartPr/>
              <p14:nvPr/>
            </p14:nvContentPartPr>
            <p14:xfrm>
              <a:off x="2508120" y="5111640"/>
              <a:ext cx="610200" cy="1332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2280" y="5048280"/>
                <a:ext cx="64188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115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ORDER BY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532731"/>
            <a:ext cx="69342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ASC </a:t>
            </a:r>
            <a:r>
              <a:rPr lang="ko-KR" altLang="en-US" smtClean="0"/>
              <a:t>오름차순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작은 값부터 큰 값으로 정렬하는 것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:1~9, ‘A’~‘Z</a:t>
            </a:r>
            <a:r>
              <a:rPr lang="en-US" altLang="ko-KR" dirty="0" smtClean="0"/>
              <a:t>’)</a:t>
            </a:r>
          </a:p>
          <a:p>
            <a:pPr lvl="1"/>
            <a:r>
              <a:rPr lang="ko-KR" altLang="en-US" dirty="0"/>
              <a:t>정렬 방식을 생략하게 되면 디폴트로 </a:t>
            </a:r>
            <a:r>
              <a:rPr lang="en-US" altLang="ko-KR" dirty="0"/>
              <a:t>ASC</a:t>
            </a:r>
            <a:r>
              <a:rPr lang="ko-KR" altLang="en-US" dirty="0"/>
              <a:t>로 지정되어 있기 때문에 오름차순으로 출력</a:t>
            </a:r>
          </a:p>
          <a:p>
            <a:pPr lvl="1"/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0" y="2828289"/>
            <a:ext cx="6241142" cy="346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DESC </a:t>
            </a:r>
            <a:r>
              <a:rPr lang="ko-KR" altLang="en-US" smtClean="0"/>
              <a:t>내림차순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큰 값부터 작은 값으로 정렬을 하는 것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:9~1, Z~A)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30" y="1858097"/>
            <a:ext cx="6937828" cy="415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 순으로 출력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크기에 대한 비교는 문자 데이터에 대해서도 </a:t>
            </a:r>
            <a:r>
              <a:rPr lang="ko-KR" altLang="en-US" smtClean="0"/>
              <a:t>가능</a:t>
            </a:r>
            <a:endParaRPr lang="en-US" altLang="ko-KR" smtClean="0"/>
          </a:p>
          <a:p>
            <a:pPr lvl="1"/>
            <a:r>
              <a:rPr lang="ko-KR" altLang="en-US"/>
              <a:t>아스키 코드 값으로 저장되므로 아스키 코드 값을 기준으로 정렬</a:t>
            </a:r>
            <a:endParaRPr lang="ko-KR" altLang="en-US" sz="3200" b="1">
              <a:solidFill>
                <a:srgbClr val="0070C0"/>
              </a:solidFill>
            </a:endParaRPr>
          </a:p>
          <a:p>
            <a:pPr lvl="1"/>
            <a:r>
              <a:rPr lang="ko-KR" altLang="en-US" smtClean="0"/>
              <a:t>한글 같은경우는 거</a:t>
            </a:r>
            <a:r>
              <a:rPr lang="en-US" altLang="ko-KR" smtClean="0"/>
              <a:t>&gt;</a:t>
            </a:r>
            <a:r>
              <a:rPr lang="ko-KR" altLang="en-US" smtClean="0"/>
              <a:t>검</a:t>
            </a:r>
            <a:r>
              <a:rPr lang="en-US" altLang="ko-KR" smtClean="0"/>
              <a:t>&gt;</a:t>
            </a:r>
            <a:r>
              <a:rPr lang="ko-KR" altLang="en-US" smtClean="0"/>
              <a:t>곰</a:t>
            </a:r>
            <a:r>
              <a:rPr lang="en-US" altLang="ko-KR" smtClean="0"/>
              <a:t>&gt;</a:t>
            </a:r>
            <a:r>
              <a:rPr lang="ko-KR" altLang="en-US" smtClean="0"/>
              <a:t>해</a:t>
            </a:r>
            <a:r>
              <a:rPr lang="en-US" altLang="ko-KR" smtClean="0"/>
              <a:t>…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28" y="2945213"/>
            <a:ext cx="6196693" cy="331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날짜 순으로 출력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3" y="2628307"/>
            <a:ext cx="6877957" cy="37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304332"/>
            <a:ext cx="65913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정렬 방식의 복수 조건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정렬 방식에 대해 여러 가지 조건을 주어 결과값을 검색할 수 있음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69" y="2267808"/>
            <a:ext cx="6452961" cy="409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TOP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큰 검색할 데이터의 행을 지정할 수 있으며</a:t>
            </a:r>
            <a:r>
              <a:rPr lang="en-US" altLang="ko-KR" sz="1800"/>
              <a:t> </a:t>
            </a:r>
            <a:r>
              <a:rPr lang="ko-KR" altLang="en-US" sz="1800"/>
              <a:t>원하는 만큼의 행이 개수나 비율만큼 데이터를 검색할 수 있음</a:t>
            </a:r>
          </a:p>
          <a:p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81" y="2179613"/>
            <a:ext cx="6699249" cy="408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134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TOP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000"/>
              <a:t>동률인 데이터도 가져오게 하고 싶다면 옵션 사항 중 </a:t>
            </a:r>
            <a:r>
              <a:rPr lang="en-US" altLang="ko-KR" sz="2000"/>
              <a:t>[WITH TIES]</a:t>
            </a:r>
            <a:r>
              <a:rPr lang="ko-KR" altLang="en-US" sz="2000"/>
              <a:t>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889352"/>
            <a:ext cx="8010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21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TOP </a:t>
            </a:r>
            <a:r>
              <a:rPr lang="ko-KR" altLang="en-US" smtClean="0"/>
              <a:t>연산자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/>
              <a:t>원하는 행을 지정할 때 행의 개수뿐만 아니라 행의 비율을 지정해 줄 수도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74" y="2053771"/>
            <a:ext cx="79724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2133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연습문제 실습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smtClean="0"/>
              <a:t>Page 258</a:t>
            </a:r>
          </a:p>
          <a:p>
            <a:r>
              <a:rPr lang="en-US" altLang="ko-KR" sz="2800" smtClean="0"/>
              <a:t>Page 262</a:t>
            </a:r>
          </a:p>
          <a:p>
            <a:r>
              <a:rPr lang="en-US" altLang="ko-KR" sz="2800" smtClean="0"/>
              <a:t>Page 269</a:t>
            </a:r>
            <a:endParaRPr lang="ko-KR" altLang="en-US" sz="2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6741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칼럼 이름을 명시하기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24" y="1246188"/>
            <a:ext cx="7002153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63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346994"/>
            <a:ext cx="73533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309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 예시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90" y="1233487"/>
            <a:ext cx="6767220" cy="476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309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NULL</a:t>
            </a:r>
            <a:r>
              <a:rPr lang="ko-KR" altLang="en-US" smtClean="0"/>
              <a:t>도 데이터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8C8E4-4AF5-481E-8760-D8A36857C8D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69" y="1246188"/>
            <a:ext cx="7001062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309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보기</Template>
  <TotalTime>84761</TotalTime>
  <Words>589</Words>
  <Application>Microsoft Office PowerPoint</Application>
  <PresentationFormat>화면 슬라이드 쇼(4:3)</PresentationFormat>
  <Paragraphs>160</Paragraphs>
  <Slides>59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굴림</vt:lpstr>
      <vt:lpstr>돋움</vt:lpstr>
      <vt:lpstr>맑은 고딕</vt:lpstr>
      <vt:lpstr>Arial</vt:lpstr>
      <vt:lpstr>Calibri</vt:lpstr>
      <vt:lpstr>Wingdings</vt:lpstr>
      <vt:lpstr>추억</vt:lpstr>
      <vt:lpstr>5. 데이터 조회하기</vt:lpstr>
      <vt:lpstr>수업 목표</vt:lpstr>
      <vt:lpstr>Select 문</vt:lpstr>
      <vt:lpstr>Select를 수행하기 전</vt:lpstr>
      <vt:lpstr>Select 문</vt:lpstr>
      <vt:lpstr>칼럼 이름을 명시하기</vt:lpstr>
      <vt:lpstr>산술 연산자</vt:lpstr>
      <vt:lpstr>산술 연산 예시</vt:lpstr>
      <vt:lpstr>NULL도 데이터</vt:lpstr>
      <vt:lpstr>NULL 예시</vt:lpstr>
      <vt:lpstr>NULL 예시</vt:lpstr>
      <vt:lpstr>별칭 부여 (AS)</vt:lpstr>
      <vt:lpstr>별칭 부여</vt:lpstr>
      <vt:lpstr>중복 제거 (DISTINCT)</vt:lpstr>
      <vt:lpstr>PowerPoint 프레젠테이션</vt:lpstr>
      <vt:lpstr>SELECT 문의 형태</vt:lpstr>
      <vt:lpstr>WHERE 조건</vt:lpstr>
      <vt:lpstr>조건절</vt:lpstr>
      <vt:lpstr>비교 연산자</vt:lpstr>
      <vt:lpstr>비교 연산자</vt:lpstr>
      <vt:lpstr>문자 데이터 조회</vt:lpstr>
      <vt:lpstr>문자 데이터 조회</vt:lpstr>
      <vt:lpstr>날짜 데이터 조회</vt:lpstr>
      <vt:lpstr>논리 연산자</vt:lpstr>
      <vt:lpstr>AND 연산자</vt:lpstr>
      <vt:lpstr>OR 연산자</vt:lpstr>
      <vt:lpstr>OR 연산자</vt:lpstr>
      <vt:lpstr>NOT 연산자</vt:lpstr>
      <vt:lpstr>&lt;&gt; 연산자 </vt:lpstr>
      <vt:lpstr>논리 연산자</vt:lpstr>
      <vt:lpstr>논리 연산자</vt:lpstr>
      <vt:lpstr>논리 연산자</vt:lpstr>
      <vt:lpstr>BETWEEN 연산자</vt:lpstr>
      <vt:lpstr>BETWEEN 연산자</vt:lpstr>
      <vt:lpstr>BETWEEN 연산자</vt:lpstr>
      <vt:lpstr>IN 연산자</vt:lpstr>
      <vt:lpstr>NOT IN 연산자</vt:lpstr>
      <vt:lpstr>LIKE 연산자</vt:lpstr>
      <vt:lpstr>와일드카드 (%) 사용하기</vt:lpstr>
      <vt:lpstr>와일드카드 (%) 사용하기</vt:lpstr>
      <vt:lpstr>와일드카드 (%) 사용하기</vt:lpstr>
      <vt:lpstr>와일드카드 (_) 사용하기</vt:lpstr>
      <vt:lpstr>와일드카드 (_) 사용하기</vt:lpstr>
      <vt:lpstr>NOT LIKE 연산자</vt:lpstr>
      <vt:lpstr>NULL을 위한 연산자</vt:lpstr>
      <vt:lpstr>IS NULL, IS NOT NULL 연산자</vt:lpstr>
      <vt:lpstr>IS NULL, IS NOT NULL 연산자</vt:lpstr>
      <vt:lpstr>PowerPoint 프레젠테이션</vt:lpstr>
      <vt:lpstr>ORDER BY</vt:lpstr>
      <vt:lpstr>ORDER BY</vt:lpstr>
      <vt:lpstr>ASC 오름차순</vt:lpstr>
      <vt:lpstr>DESC 내림차순</vt:lpstr>
      <vt:lpstr>문자 순으로 출력</vt:lpstr>
      <vt:lpstr>날짜 순으로 출력</vt:lpstr>
      <vt:lpstr>정렬 방식의 복수 조건</vt:lpstr>
      <vt:lpstr>TOP 연산자</vt:lpstr>
      <vt:lpstr>TOP 연산자</vt:lpstr>
      <vt:lpstr>TOP 연산자</vt:lpstr>
      <vt:lpstr>연습문제 실습</vt:lpstr>
    </vt:vector>
  </TitlesOfParts>
  <Company>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허종욱</dc:creator>
  <cp:lastModifiedBy>Lee kabsung</cp:lastModifiedBy>
  <cp:revision>803</cp:revision>
  <cp:lastPrinted>2019-05-27T14:48:44Z</cp:lastPrinted>
  <dcterms:created xsi:type="dcterms:W3CDTF">2015-03-12T06:09:39Z</dcterms:created>
  <dcterms:modified xsi:type="dcterms:W3CDTF">2019-09-23T10:52:07Z</dcterms:modified>
</cp:coreProperties>
</file>